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5" r:id="rId4"/>
    <p:sldId id="259" r:id="rId5"/>
    <p:sldId id="266" r:id="rId6"/>
    <p:sldId id="260" r:id="rId7"/>
    <p:sldId id="261" r:id="rId8"/>
    <p:sldId id="262" r:id="rId9"/>
    <p:sldId id="263" r:id="rId10"/>
    <p:sldId id="267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94"/>
  </p:normalViewPr>
  <p:slideViewPr>
    <p:cSldViewPr snapToGrid="0" snapToObjects="1">
      <p:cViewPr varScale="1">
        <p:scale>
          <a:sx n="128" d="100"/>
          <a:sy n="128" d="100"/>
        </p:scale>
        <p:origin x="4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10/19/20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7CC907-038A-8A41-900A-C1A483A420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94113" y="805071"/>
            <a:ext cx="8910498" cy="2514599"/>
          </a:xfrm>
        </p:spPr>
        <p:txBody>
          <a:bodyPr>
            <a:normAutofit/>
          </a:bodyPr>
          <a:lstStyle/>
          <a:p>
            <a:r>
              <a:rPr lang="en-US" b="1" dirty="0"/>
              <a:t>Self-care and Resilience in Challenging Times</a:t>
            </a:r>
            <a:br>
              <a:rPr lang="en-US" dirty="0"/>
            </a:br>
            <a:r>
              <a:rPr lang="en-US" sz="4000" dirty="0"/>
              <a:t>Part One: First Steps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9ABB24-4AA1-6141-B5AE-6A7C6EEDA4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94113" y="3319671"/>
            <a:ext cx="8910500" cy="3150704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b="1" dirty="0"/>
              <a:t>Jeffrey E. Barnett, Psy.D., ABPP</a:t>
            </a:r>
          </a:p>
          <a:p>
            <a:r>
              <a:rPr lang="en-US" b="1" dirty="0"/>
              <a:t>LCAS Dean’s Office</a:t>
            </a:r>
          </a:p>
          <a:p>
            <a:r>
              <a:rPr lang="en-US" b="1" dirty="0"/>
              <a:t>November 2, 2020</a:t>
            </a:r>
          </a:p>
          <a:p>
            <a:endParaRPr lang="en-US" dirty="0"/>
          </a:p>
        </p:txBody>
      </p:sp>
      <p:pic>
        <p:nvPicPr>
          <p:cNvPr id="1030" name="Picture 6" descr="K-12 Teachers Alliance | KTA partnership with Loyola nears 5 year  anniversary">
            <a:extLst>
              <a:ext uri="{FF2B5EF4-FFF2-40B4-BE49-F238E27FC236}">
                <a16:creationId xmlns:a16="http://schemas.microsoft.com/office/drawing/2014/main" id="{B55B22E7-C3E9-AB4A-9A64-D09EDC0A1F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969" y="4895023"/>
            <a:ext cx="5448300" cy="149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66375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0B7F9-D0C7-0143-A005-98DE72B88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More to Come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02171A-8DC3-7343-BD93-116E65ED8B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5330" y="2133600"/>
            <a:ext cx="9109282" cy="4406348"/>
          </a:xfrm>
        </p:spPr>
        <p:txBody>
          <a:bodyPr>
            <a:normAutofit lnSpcReduction="10000"/>
          </a:bodyPr>
          <a:lstStyle/>
          <a:p>
            <a:r>
              <a:rPr lang="en-US" sz="2000"/>
              <a:t>Session 2</a:t>
            </a:r>
          </a:p>
          <a:p>
            <a:pPr lvl="1"/>
            <a:r>
              <a:rPr lang="en-US" sz="2000"/>
              <a:t>Are you at risk of burnout? Understanding its signs and what to do about them.</a:t>
            </a:r>
          </a:p>
          <a:p>
            <a:pPr lvl="1"/>
            <a:r>
              <a:rPr lang="en-US" sz="2000"/>
              <a:t>Understanding personal and professional challenges, risk factors, and blind spots.</a:t>
            </a:r>
          </a:p>
          <a:p>
            <a:r>
              <a:rPr lang="en-US" sz="2000"/>
              <a:t>Session 3</a:t>
            </a:r>
          </a:p>
          <a:p>
            <a:pPr lvl="1"/>
            <a:r>
              <a:rPr lang="en-US" sz="2000"/>
              <a:t>Why self-care and the promotion of wellness is not an independent activity.</a:t>
            </a:r>
          </a:p>
          <a:p>
            <a:pPr lvl="1"/>
            <a:r>
              <a:rPr lang="en-US" sz="2000"/>
              <a:t>How to begin developing your own self-care plan now.</a:t>
            </a:r>
          </a:p>
          <a:p>
            <a:r>
              <a:rPr lang="en-US" sz="2000"/>
              <a:t>Session</a:t>
            </a:r>
          </a:p>
          <a:p>
            <a:pPr lvl="1"/>
            <a:r>
              <a:rPr lang="en-US" sz="2000"/>
              <a:t>Creating a culture of self-care.</a:t>
            </a:r>
          </a:p>
          <a:p>
            <a:pPr lvl="1"/>
            <a:r>
              <a:rPr lang="en-US" sz="2000"/>
              <a:t>Implementing your self-care plan.</a:t>
            </a:r>
          </a:p>
          <a:p>
            <a:endParaRPr lang="en-US" sz="1600"/>
          </a:p>
          <a:p>
            <a:endParaRPr lang="en-US" dirty="0"/>
          </a:p>
        </p:txBody>
      </p:sp>
      <p:pic>
        <p:nvPicPr>
          <p:cNvPr id="4" name="Picture 2" descr="U.S. News &amp; World Report recognizes several of Loyola University Maryland's  graduate programs">
            <a:extLst>
              <a:ext uri="{FF2B5EF4-FFF2-40B4-BE49-F238E27FC236}">
                <a16:creationId xmlns:a16="http://schemas.microsoft.com/office/drawing/2014/main" id="{0B2DD550-B0D5-D84B-889E-EFC0369950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00591" y="239953"/>
            <a:ext cx="2211524" cy="1665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73635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C50D8-6D3E-C94B-8FB6-56800A06B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6061" y="298174"/>
            <a:ext cx="9228551" cy="1606826"/>
          </a:xfrm>
        </p:spPr>
        <p:txBody>
          <a:bodyPr/>
          <a:lstStyle/>
          <a:p>
            <a:r>
              <a:rPr lang="en-US" b="1" dirty="0"/>
              <a:t>Self-care, Resilience, and our Challenging Times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79118F-D272-344A-A20A-EBBA509822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64296" y="2554356"/>
            <a:ext cx="8940316" cy="3356865"/>
          </a:xfrm>
        </p:spPr>
        <p:txBody>
          <a:bodyPr/>
          <a:lstStyle/>
          <a:p>
            <a:r>
              <a:rPr lang="en-US" sz="2800" dirty="0"/>
              <a:t>The Challenging Times in Which we Live</a:t>
            </a:r>
          </a:p>
          <a:p>
            <a:r>
              <a:rPr lang="en-US" sz="2800" dirty="0"/>
              <a:t>Challenges in our Professional and Personal Lives and How They Interact</a:t>
            </a:r>
          </a:p>
          <a:p>
            <a:r>
              <a:rPr lang="en-US" sz="2800" dirty="0"/>
              <a:t>Ongoing Threats to Our Wellness</a:t>
            </a:r>
          </a:p>
          <a:p>
            <a:r>
              <a:rPr lang="en-US" sz="2800" dirty="0"/>
              <a:t>Why This All Matters</a:t>
            </a:r>
          </a:p>
          <a:p>
            <a:endParaRPr lang="en-US" dirty="0"/>
          </a:p>
        </p:txBody>
      </p:sp>
      <p:pic>
        <p:nvPicPr>
          <p:cNvPr id="2050" name="Picture 2" descr="U.S. News &amp; World Report recognizes several of Loyola University Maryland's  graduate programs">
            <a:extLst>
              <a:ext uri="{FF2B5EF4-FFF2-40B4-BE49-F238E27FC236}">
                <a16:creationId xmlns:a16="http://schemas.microsoft.com/office/drawing/2014/main" id="{EE86D60D-D49F-814E-A934-F9941D322D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3556" y="328449"/>
            <a:ext cx="2053109" cy="154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5262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bj.jpg">
            <a:extLst>
              <a:ext uri="{FF2B5EF4-FFF2-40B4-BE49-F238E27FC236}">
                <a16:creationId xmlns:a16="http://schemas.microsoft.com/office/drawing/2014/main" id="{71ECBB80-8E5C-B54F-B88D-61C9E0D8E0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8930" y="331573"/>
            <a:ext cx="8760940" cy="637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42390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29704-E0C0-594E-94DA-CB536D706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Distress, Burnout, and Wellness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E0E26E-33FD-8848-A363-F7017B2C50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6426" y="1977887"/>
            <a:ext cx="9760226" cy="4621696"/>
          </a:xfrm>
        </p:spPr>
        <p:txBody>
          <a:bodyPr>
            <a:normAutofit fontScale="92500"/>
          </a:bodyPr>
          <a:lstStyle/>
          <a:p>
            <a:r>
              <a:rPr lang="en-US" sz="2800" dirty="0"/>
              <a:t>Distress</a:t>
            </a:r>
          </a:p>
          <a:p>
            <a:r>
              <a:rPr lang="en-US" sz="2800" dirty="0"/>
              <a:t>Understanding Burnout</a:t>
            </a:r>
          </a:p>
          <a:p>
            <a:pPr lvl="1"/>
            <a:r>
              <a:rPr lang="en-US" sz="2800" dirty="0"/>
              <a:t>Feelings of Emotional Exhaustion and Energy Depletion</a:t>
            </a:r>
          </a:p>
          <a:p>
            <a:pPr lvl="1"/>
            <a:r>
              <a:rPr lang="en-US" sz="2800" dirty="0"/>
              <a:t>Loss of Caring; Feelings of Negativity or Cynicism Related to One’s Job</a:t>
            </a:r>
          </a:p>
          <a:p>
            <a:pPr lvl="1"/>
            <a:r>
              <a:rPr lang="en-US" sz="2800" dirty="0"/>
              <a:t>Reduced Professional Efficacy and Loss of Feelings of Accomplishment</a:t>
            </a:r>
          </a:p>
          <a:p>
            <a:r>
              <a:rPr lang="en-US" sz="2800" dirty="0"/>
              <a:t>The Stress-Distress Continuum</a:t>
            </a:r>
          </a:p>
          <a:p>
            <a:pPr lvl="1"/>
            <a:r>
              <a:rPr lang="en-US" sz="2800" dirty="0"/>
              <a:t>Flourishing ⬅️ Survival ⬅️ </a:t>
            </a:r>
            <a:r>
              <a:rPr lang="en-US" sz="2800" b="1" dirty="0"/>
              <a:t>Stress</a:t>
            </a:r>
            <a:r>
              <a:rPr lang="en-US" sz="2800" dirty="0"/>
              <a:t> ➡️ Distress ➡️ Burnout</a:t>
            </a:r>
            <a:endParaRPr lang="en-US" dirty="0"/>
          </a:p>
        </p:txBody>
      </p:sp>
      <p:pic>
        <p:nvPicPr>
          <p:cNvPr id="4" name="Picture 2" descr="U.S. News &amp; World Report recognizes several of Loyola University Maryland's  graduate programs">
            <a:extLst>
              <a:ext uri="{FF2B5EF4-FFF2-40B4-BE49-F238E27FC236}">
                <a16:creationId xmlns:a16="http://schemas.microsoft.com/office/drawing/2014/main" id="{AA4E2D5D-423A-2C4D-B0AA-20B80D663D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5977" y="358725"/>
            <a:ext cx="2053109" cy="154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8500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zebra.pdf">
            <a:extLst>
              <a:ext uri="{FF2B5EF4-FFF2-40B4-BE49-F238E27FC236}">
                <a16:creationId xmlns:a16="http://schemas.microsoft.com/office/drawing/2014/main" id="{BC68D33B-B557-4342-AA20-46CCE69269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2696" y="977023"/>
            <a:ext cx="5270157" cy="5481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83312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AC6D0-E7EB-8B42-963D-1E899FD4C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>
            <a:normAutofit/>
          </a:bodyPr>
          <a:lstStyle/>
          <a:p>
            <a:r>
              <a:rPr lang="en-US" b="1" dirty="0"/>
              <a:t>What is Self-Care?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381F1C-9D71-C247-BB81-956DF225AB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2925" y="2176669"/>
            <a:ext cx="9145187" cy="4303643"/>
          </a:xfrm>
        </p:spPr>
        <p:txBody>
          <a:bodyPr>
            <a:normAutofit/>
          </a:bodyPr>
          <a:lstStyle/>
          <a:p>
            <a:r>
              <a:rPr lang="en-US" sz="2800" dirty="0"/>
              <a:t>What Self-Care Is and Isn’t</a:t>
            </a:r>
          </a:p>
          <a:p>
            <a:r>
              <a:rPr lang="en-US" sz="2800" dirty="0"/>
              <a:t>Self-Care Myths</a:t>
            </a:r>
          </a:p>
          <a:p>
            <a:r>
              <a:rPr lang="en-US" sz="2800" dirty="0"/>
              <a:t>Do’s and </a:t>
            </a:r>
            <a:r>
              <a:rPr lang="en-US" sz="2800" dirty="0" err="1"/>
              <a:t>Don’t’s</a:t>
            </a:r>
            <a:r>
              <a:rPr lang="en-US" sz="2800" dirty="0"/>
              <a:t> of Self-Care</a:t>
            </a:r>
          </a:p>
          <a:p>
            <a:r>
              <a:rPr lang="en-US" sz="2800" dirty="0"/>
              <a:t>Positive Career-Sustaining Behaviors </a:t>
            </a:r>
          </a:p>
          <a:p>
            <a:r>
              <a:rPr lang="en-US" sz="2800" dirty="0"/>
              <a:t>Maladaptive Coping Strategies</a:t>
            </a:r>
          </a:p>
          <a:p>
            <a:r>
              <a:rPr lang="en-US" sz="2800" dirty="0"/>
              <a:t>Balance as a Life Goal</a:t>
            </a:r>
          </a:p>
          <a:p>
            <a:r>
              <a:rPr lang="en-US" sz="2800" dirty="0"/>
              <a:t>Seeking Support and Not Going It Alone</a:t>
            </a:r>
          </a:p>
        </p:txBody>
      </p:sp>
      <p:pic>
        <p:nvPicPr>
          <p:cNvPr id="4" name="Picture 2" descr="U.S. News &amp; World Report recognizes several of Loyola University Maryland's  graduate programs">
            <a:extLst>
              <a:ext uri="{FF2B5EF4-FFF2-40B4-BE49-F238E27FC236}">
                <a16:creationId xmlns:a16="http://schemas.microsoft.com/office/drawing/2014/main" id="{9ACFB38C-E9BB-E849-8726-6C244CA0A4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00591" y="182960"/>
            <a:ext cx="2211524" cy="1665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U.S. News &amp; World Report recognizes several of Loyola University Maryland's  graduate programs">
            <a:extLst>
              <a:ext uri="{FF2B5EF4-FFF2-40B4-BE49-F238E27FC236}">
                <a16:creationId xmlns:a16="http://schemas.microsoft.com/office/drawing/2014/main" id="{98309047-EF2C-8440-9FF2-09136AAB54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00591" y="239953"/>
            <a:ext cx="2211524" cy="1665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2368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560D77-FE45-7F4F-9DB8-9956C162C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Resilience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EDA732-6B13-844B-8520-49E15E4BBB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What is Resilience?</a:t>
            </a:r>
          </a:p>
          <a:p>
            <a:r>
              <a:rPr lang="en-US" sz="2800" dirty="0"/>
              <a:t>How to Develop and Enhance Your Resilience</a:t>
            </a:r>
          </a:p>
          <a:p>
            <a:r>
              <a:rPr lang="en-US" sz="2800" dirty="0"/>
              <a:t>Resilience Pitfalls and Opportunities</a:t>
            </a:r>
          </a:p>
          <a:p>
            <a:r>
              <a:rPr lang="en-US" sz="2800" dirty="0"/>
              <a:t>Resilience, Self-Care, and Wellness</a:t>
            </a:r>
          </a:p>
        </p:txBody>
      </p:sp>
      <p:pic>
        <p:nvPicPr>
          <p:cNvPr id="4" name="Picture 2" descr="U.S. News &amp; World Report recognizes several of Loyola University Maryland's  graduate programs">
            <a:extLst>
              <a:ext uri="{FF2B5EF4-FFF2-40B4-BE49-F238E27FC236}">
                <a16:creationId xmlns:a16="http://schemas.microsoft.com/office/drawing/2014/main" id="{15B8FE55-4DEB-154E-916B-1AA364B366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5977" y="358725"/>
            <a:ext cx="2053109" cy="154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3468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0B785-4B81-7448-A6A1-4C85048FC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4113" y="477078"/>
            <a:ext cx="8910500" cy="1282148"/>
          </a:xfrm>
        </p:spPr>
        <p:txBody>
          <a:bodyPr/>
          <a:lstStyle/>
          <a:p>
            <a:r>
              <a:rPr lang="en-US" b="1" dirty="0"/>
              <a:t>Key Points to Keep in Mind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99BF0A-EE5E-A946-A87E-9EBC3E7278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75452" y="2166731"/>
            <a:ext cx="9567895" cy="4353340"/>
          </a:xfrm>
        </p:spPr>
        <p:txBody>
          <a:bodyPr>
            <a:noAutofit/>
          </a:bodyPr>
          <a:lstStyle/>
          <a:p>
            <a:r>
              <a:rPr lang="en-US" sz="2800" dirty="0"/>
              <a:t>Accepting the Need for Self-Care, Prioritizing It, Planning for It</a:t>
            </a:r>
          </a:p>
          <a:p>
            <a:r>
              <a:rPr lang="en-US" sz="2800" dirty="0"/>
              <a:t>Overcoming Guilt</a:t>
            </a:r>
          </a:p>
          <a:p>
            <a:r>
              <a:rPr lang="en-US" sz="2800" dirty="0"/>
              <a:t>Self-care as an Approach and Process, Not an End Result</a:t>
            </a:r>
          </a:p>
          <a:p>
            <a:r>
              <a:rPr lang="en-US" sz="2800" dirty="0"/>
              <a:t>Not an All or Nothing Endeavor</a:t>
            </a:r>
          </a:p>
          <a:p>
            <a:r>
              <a:rPr lang="en-US" sz="2800" dirty="0"/>
              <a:t>Striving For Balance</a:t>
            </a:r>
          </a:p>
          <a:p>
            <a:r>
              <a:rPr lang="en-US" sz="2800" dirty="0"/>
              <a:t>Asking for Help and Not Going It Alone</a:t>
            </a:r>
          </a:p>
        </p:txBody>
      </p:sp>
      <p:pic>
        <p:nvPicPr>
          <p:cNvPr id="4" name="Picture 2" descr="U.S. News &amp; World Report recognizes several of Loyola University Maryland's  graduate programs">
            <a:extLst>
              <a:ext uri="{FF2B5EF4-FFF2-40B4-BE49-F238E27FC236}">
                <a16:creationId xmlns:a16="http://schemas.microsoft.com/office/drawing/2014/main" id="{8FBF9E2B-DE1F-1840-9AC3-02BCAF0143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0240" y="477078"/>
            <a:ext cx="2053109" cy="154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8046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3AA2F-C772-374D-B2AE-340E5B30F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Let’s Get Started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EB0DD1-059A-0445-AA84-77731AE8AB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75452" y="1905000"/>
            <a:ext cx="9129161" cy="4803912"/>
          </a:xfrm>
        </p:spPr>
        <p:txBody>
          <a:bodyPr>
            <a:normAutofit/>
          </a:bodyPr>
          <a:lstStyle/>
          <a:p>
            <a:r>
              <a:rPr lang="en-US" sz="2400" dirty="0"/>
              <a:t>For Your Consideration:</a:t>
            </a:r>
          </a:p>
          <a:p>
            <a:pPr lvl="1"/>
            <a:r>
              <a:rPr lang="en-US" sz="2400" dirty="0"/>
              <a:t>What are the Major Stressors in Your Life at Present?</a:t>
            </a:r>
          </a:p>
          <a:p>
            <a:pPr lvl="1"/>
            <a:r>
              <a:rPr lang="en-US" sz="2400" dirty="0"/>
              <a:t>What Positive Self-care Activities Do You Engage In?</a:t>
            </a:r>
          </a:p>
          <a:p>
            <a:pPr lvl="1"/>
            <a:r>
              <a:rPr lang="en-US" sz="2400" dirty="0"/>
              <a:t>What Barriers to Effective Self-Care Do You Experience at Present?</a:t>
            </a:r>
          </a:p>
          <a:p>
            <a:pPr lvl="1"/>
            <a:r>
              <a:rPr lang="en-US" sz="2400" dirty="0"/>
              <a:t>What Negative or Maladaptive Coping Strategies Do You Use?</a:t>
            </a:r>
          </a:p>
          <a:p>
            <a:pPr lvl="1"/>
            <a:r>
              <a:rPr lang="en-US" sz="2400" dirty="0"/>
              <a:t>What Changes Are Needed for Your Life to be More in Balance?</a:t>
            </a:r>
          </a:p>
          <a:p>
            <a:pPr lvl="1"/>
            <a:r>
              <a:rPr lang="en-US" sz="2400" dirty="0"/>
              <a:t>How Can You Promote Your Resilience Moving Forward</a:t>
            </a:r>
          </a:p>
          <a:p>
            <a:endParaRPr lang="en-US" dirty="0"/>
          </a:p>
        </p:txBody>
      </p:sp>
      <p:pic>
        <p:nvPicPr>
          <p:cNvPr id="4" name="Picture 2" descr="U.S. News &amp; World Report recognizes several of Loyola University Maryland's  graduate programs">
            <a:extLst>
              <a:ext uri="{FF2B5EF4-FFF2-40B4-BE49-F238E27FC236}">
                <a16:creationId xmlns:a16="http://schemas.microsoft.com/office/drawing/2014/main" id="{C94DD637-41C0-3747-9A44-8C6B031469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00591" y="239953"/>
            <a:ext cx="2211524" cy="1665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7032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359</Words>
  <Application>Microsoft Macintosh PowerPoint</Application>
  <PresentationFormat>Widescreen</PresentationFormat>
  <Paragraphs>56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Century Gothic</vt:lpstr>
      <vt:lpstr>Wingdings 3</vt:lpstr>
      <vt:lpstr>Wisp</vt:lpstr>
      <vt:lpstr>Self-care and Resilience in Challenging Times Part One: First Steps</vt:lpstr>
      <vt:lpstr>Self-care, Resilience, and our Challenging Times </vt:lpstr>
      <vt:lpstr>PowerPoint Presentation</vt:lpstr>
      <vt:lpstr>Distress, Burnout, and Wellness</vt:lpstr>
      <vt:lpstr>PowerPoint Presentation</vt:lpstr>
      <vt:lpstr>What is Self-Care?</vt:lpstr>
      <vt:lpstr>Resilience</vt:lpstr>
      <vt:lpstr>Key Points to Keep in Mind</vt:lpstr>
      <vt:lpstr>Let’s Get Started</vt:lpstr>
      <vt:lpstr>More to Come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Self-care and Resilience in Challenging Times Part One: First Steps</dc:title>
  <dc:creator>Jeffrey Barnett</dc:creator>
  <cp:lastModifiedBy>Jeffrey Barnett</cp:lastModifiedBy>
  <cp:revision>9</cp:revision>
  <dcterms:created xsi:type="dcterms:W3CDTF">2020-10-17T19:50:40Z</dcterms:created>
  <dcterms:modified xsi:type="dcterms:W3CDTF">2020-10-19T13:40:21Z</dcterms:modified>
</cp:coreProperties>
</file>